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3" r:id="rId7"/>
    <p:sldId id="260" r:id="rId8"/>
    <p:sldId id="262" r:id="rId9"/>
    <p:sldId id="264" r:id="rId10"/>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8B547198-8AAD-4591-B671-6D064085A93E}" type="datetimeFigureOut">
              <a:rPr lang="nl-NL" smtClean="0"/>
              <a:t>22-5-2018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2687369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B547198-8AAD-4591-B671-6D064085A93E}" type="datetimeFigureOut">
              <a:rPr lang="nl-NL" smtClean="0"/>
              <a:t>22-5-2018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292013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B547198-8AAD-4591-B671-6D064085A93E}" type="datetimeFigureOut">
              <a:rPr lang="nl-NL" smtClean="0"/>
              <a:t>22-5-2018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1752099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B547198-8AAD-4591-B671-6D064085A93E}" type="datetimeFigureOut">
              <a:rPr lang="nl-NL" smtClean="0"/>
              <a:t>22-5-2018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2252462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8B547198-8AAD-4591-B671-6D064085A93E}" type="datetimeFigureOut">
              <a:rPr lang="nl-NL" smtClean="0"/>
              <a:t>22-5-2018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3360120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B547198-8AAD-4591-B671-6D064085A93E}" type="datetimeFigureOut">
              <a:rPr lang="nl-NL" smtClean="0"/>
              <a:t>22-5-2018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2041261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8B547198-8AAD-4591-B671-6D064085A93E}" type="datetimeFigureOut">
              <a:rPr lang="nl-NL" smtClean="0"/>
              <a:t>22-5-2018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3831952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8B547198-8AAD-4591-B671-6D064085A93E}" type="datetimeFigureOut">
              <a:rPr lang="nl-NL" smtClean="0"/>
              <a:t>22-5-2018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1172787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B547198-8AAD-4591-B671-6D064085A93E}" type="datetimeFigureOut">
              <a:rPr lang="nl-NL" smtClean="0"/>
              <a:t>22-5-2018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2394333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B547198-8AAD-4591-B671-6D064085A93E}" type="datetimeFigureOut">
              <a:rPr lang="nl-NL" smtClean="0"/>
              <a:t>22-5-2018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348197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B547198-8AAD-4591-B671-6D064085A93E}" type="datetimeFigureOut">
              <a:rPr lang="nl-NL" smtClean="0"/>
              <a:t>22-5-2018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9F173F7-C14B-441D-BD9D-9E36CB490AA9}" type="slidenum">
              <a:rPr lang="nl-NL" smtClean="0"/>
              <a:t>‹nr.›</a:t>
            </a:fld>
            <a:endParaRPr lang="nl-NL"/>
          </a:p>
        </p:txBody>
      </p:sp>
    </p:spTree>
    <p:extLst>
      <p:ext uri="{BB962C8B-B14F-4D97-AF65-F5344CB8AC3E}">
        <p14:creationId xmlns:p14="http://schemas.microsoft.com/office/powerpoint/2010/main" val="1076264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547198-8AAD-4591-B671-6D064085A93E}" type="datetimeFigureOut">
              <a:rPr lang="nl-NL" smtClean="0"/>
              <a:t>22-5-2018</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F173F7-C14B-441D-BD9D-9E36CB490AA9}" type="slidenum">
              <a:rPr lang="nl-NL" smtClean="0"/>
              <a:t>‹nr.›</a:t>
            </a:fld>
            <a:endParaRPr lang="nl-NL"/>
          </a:p>
        </p:txBody>
      </p:sp>
    </p:spTree>
    <p:extLst>
      <p:ext uri="{BB962C8B-B14F-4D97-AF65-F5344CB8AC3E}">
        <p14:creationId xmlns:p14="http://schemas.microsoft.com/office/powerpoint/2010/main" val="54798549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Risico Inventarisatie &amp; Evaluatie</a:t>
            </a:r>
            <a:endParaRPr lang="nl-NL" dirty="0"/>
          </a:p>
        </p:txBody>
      </p:sp>
      <p:sp>
        <p:nvSpPr>
          <p:cNvPr id="3" name="Ondertitel 2"/>
          <p:cNvSpPr>
            <a:spLocks noGrp="1"/>
          </p:cNvSpPr>
          <p:nvPr>
            <p:ph type="subTitle" idx="1"/>
          </p:nvPr>
        </p:nvSpPr>
        <p:spPr/>
        <p:txBody>
          <a:bodyPr/>
          <a:lstStyle/>
          <a:p>
            <a:r>
              <a:rPr lang="nl-NL" dirty="0" smtClean="0"/>
              <a:t>RI&amp;E</a:t>
            </a:r>
            <a:endParaRPr lang="nl-NL" dirty="0"/>
          </a:p>
        </p:txBody>
      </p:sp>
    </p:spTree>
    <p:extLst>
      <p:ext uri="{BB962C8B-B14F-4D97-AF65-F5344CB8AC3E}">
        <p14:creationId xmlns:p14="http://schemas.microsoft.com/office/powerpoint/2010/main" val="846386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a:t>
            </a:r>
            <a:r>
              <a:rPr lang="nl-NL" dirty="0" smtClean="0"/>
              <a:t>een</a:t>
            </a:r>
            <a:r>
              <a:rPr lang="nl-NL" dirty="0" smtClean="0"/>
              <a:t> </a:t>
            </a:r>
            <a:r>
              <a:rPr lang="nl-NL" dirty="0" smtClean="0"/>
              <a:t>RI&amp;E</a:t>
            </a:r>
            <a:endParaRPr lang="nl-NL" dirty="0"/>
          </a:p>
        </p:txBody>
      </p:sp>
      <p:sp>
        <p:nvSpPr>
          <p:cNvPr id="3" name="Tijdelijke aanduiding voor inhoud 2"/>
          <p:cNvSpPr>
            <a:spLocks noGrp="1"/>
          </p:cNvSpPr>
          <p:nvPr>
            <p:ph idx="1"/>
          </p:nvPr>
        </p:nvSpPr>
        <p:spPr>
          <a:xfrm>
            <a:off x="457200" y="1196752"/>
            <a:ext cx="8507288" cy="5472608"/>
          </a:xfrm>
        </p:spPr>
        <p:txBody>
          <a:bodyPr>
            <a:normAutofit fontScale="92500"/>
          </a:bodyPr>
          <a:lstStyle/>
          <a:p>
            <a:r>
              <a:rPr lang="nl-NL" dirty="0" smtClean="0"/>
              <a:t>Een</a:t>
            </a:r>
            <a:r>
              <a:rPr lang="nl-NL" dirty="0" smtClean="0"/>
              <a:t> </a:t>
            </a:r>
            <a:r>
              <a:rPr lang="nl-NL" dirty="0"/>
              <a:t>RI&amp;E is een lijst met mogelijke risico’s. Met deze lijst kunnen bedrijven in </a:t>
            </a:r>
            <a:r>
              <a:rPr lang="nl-NL" dirty="0" smtClean="0"/>
              <a:t>kaart </a:t>
            </a:r>
            <a:r>
              <a:rPr lang="nl-NL" dirty="0"/>
              <a:t>brengen welke risico’s in hun eigen bedrijf voorkomen. Want pas als je weet welke risico’s er zijn, kan je de juiste maatregelen treffen</a:t>
            </a:r>
            <a:r>
              <a:rPr lang="nl-NL" dirty="0" smtClean="0"/>
              <a:t>.</a:t>
            </a:r>
            <a:endParaRPr lang="nl-NL" dirty="0"/>
          </a:p>
          <a:p>
            <a:r>
              <a:rPr lang="nl-NL" dirty="0" smtClean="0"/>
              <a:t>Dit is voor ieder bedrijf </a:t>
            </a:r>
            <a:r>
              <a:rPr lang="nl-NL" u="sng" dirty="0" smtClean="0"/>
              <a:t>verplicht</a:t>
            </a:r>
            <a:endParaRPr lang="nl-NL" u="sng" dirty="0" smtClean="0"/>
          </a:p>
          <a:p>
            <a:r>
              <a:rPr lang="nl-NL" dirty="0" smtClean="0"/>
              <a:t>Op basis van je inventarisatie maak je een plan van aanpak, dit plan voer je uit en stel je steeds bij.</a:t>
            </a:r>
          </a:p>
          <a:p>
            <a:r>
              <a:rPr lang="nl-NL" dirty="0"/>
              <a:t>Ten slotte moeten in een </a:t>
            </a:r>
            <a:r>
              <a:rPr lang="nl-NL" dirty="0" err="1"/>
              <a:t>ri&amp;e</a:t>
            </a:r>
            <a:r>
              <a:rPr lang="nl-NL" dirty="0"/>
              <a:t> de arbeidsongevallen uit het verleden worden opgenomen.</a:t>
            </a:r>
            <a:endParaRPr lang="nl-NL" dirty="0" smtClean="0"/>
          </a:p>
          <a:p>
            <a:endParaRPr lang="nl-NL" dirty="0" smtClean="0"/>
          </a:p>
          <a:p>
            <a:endParaRPr lang="nl-NL" dirty="0" smtClean="0"/>
          </a:p>
        </p:txBody>
      </p:sp>
    </p:spTree>
    <p:extLst>
      <p:ext uri="{BB962C8B-B14F-4D97-AF65-F5344CB8AC3E}">
        <p14:creationId xmlns:p14="http://schemas.microsoft.com/office/powerpoint/2010/main" val="3360594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uitvoering</a:t>
            </a:r>
            <a:endParaRPr lang="nl-NL" dirty="0"/>
          </a:p>
        </p:txBody>
      </p:sp>
      <p:sp>
        <p:nvSpPr>
          <p:cNvPr id="3" name="Tijdelijke aanduiding voor inhoud 2"/>
          <p:cNvSpPr>
            <a:spLocks noGrp="1"/>
          </p:cNvSpPr>
          <p:nvPr>
            <p:ph idx="1"/>
          </p:nvPr>
        </p:nvSpPr>
        <p:spPr/>
        <p:txBody>
          <a:bodyPr>
            <a:normAutofit fontScale="55000" lnSpcReduction="20000"/>
          </a:bodyPr>
          <a:lstStyle/>
          <a:p>
            <a:r>
              <a:rPr lang="nl-NL" dirty="0"/>
              <a:t>Stap 1: Inventarisatie: Welke risico’s spelen </a:t>
            </a:r>
            <a:r>
              <a:rPr lang="nl-NL" dirty="0" smtClean="0"/>
              <a:t>er </a:t>
            </a:r>
            <a:r>
              <a:rPr lang="nl-NL" dirty="0"/>
              <a:t>in het bedrijf/de organisatie?</a:t>
            </a:r>
            <a:br>
              <a:rPr lang="nl-NL" dirty="0"/>
            </a:br>
            <a:r>
              <a:rPr lang="nl-NL" dirty="0"/>
              <a:t>Resultaat: een lijst met alle risico’s in het bedrijf</a:t>
            </a:r>
            <a:r>
              <a:rPr lang="nl-NL" dirty="0" smtClean="0"/>
              <a:t>.</a:t>
            </a:r>
          </a:p>
          <a:p>
            <a:endParaRPr lang="nl-NL" dirty="0"/>
          </a:p>
          <a:p>
            <a:r>
              <a:rPr lang="nl-NL" dirty="0"/>
              <a:t>Stap 2: Evaluatie: Hoe groot is het risico?</a:t>
            </a:r>
            <a:br>
              <a:rPr lang="nl-NL" dirty="0"/>
            </a:br>
            <a:r>
              <a:rPr lang="nl-NL" dirty="0"/>
              <a:t>Resultaat: de risico’s staan in volgorde van belangrijkheid</a:t>
            </a:r>
            <a:r>
              <a:rPr lang="nl-NL" dirty="0" smtClean="0"/>
              <a:t>.</a:t>
            </a:r>
          </a:p>
          <a:p>
            <a:endParaRPr lang="nl-NL" dirty="0"/>
          </a:p>
          <a:p>
            <a:r>
              <a:rPr lang="nl-NL" dirty="0"/>
              <a:t>Stap 3: Plan van aanpak: Welke maatregelen?</a:t>
            </a:r>
            <a:br>
              <a:rPr lang="nl-NL" dirty="0"/>
            </a:br>
            <a:r>
              <a:rPr lang="nl-NL" dirty="0"/>
              <a:t>Resultaat: een plan waarin staat wie, wanneer welke maatregel gaat treffen om de risico’s te verminderen</a:t>
            </a:r>
            <a:r>
              <a:rPr lang="nl-NL" dirty="0" smtClean="0"/>
              <a:t>.</a:t>
            </a:r>
          </a:p>
          <a:p>
            <a:endParaRPr lang="nl-NL" dirty="0"/>
          </a:p>
          <a:p>
            <a:r>
              <a:rPr lang="nl-NL" dirty="0"/>
              <a:t>Stap 4: Toetsen van de RI&amp;E: Door een arbodienst of </a:t>
            </a:r>
            <a:r>
              <a:rPr lang="nl-NL" dirty="0" err="1"/>
              <a:t>arbodeskundige</a:t>
            </a:r>
            <a:r>
              <a:rPr lang="nl-NL" dirty="0"/>
              <a:t>.</a:t>
            </a:r>
            <a:br>
              <a:rPr lang="nl-NL" dirty="0"/>
            </a:br>
            <a:r>
              <a:rPr lang="nl-NL" dirty="0"/>
              <a:t>(deze stap is niet verplicht voor bedrijven met maximaal 25 werknemers die gebruik maken van een erkend Branche RI&amp;E instrument)</a:t>
            </a:r>
            <a:br>
              <a:rPr lang="nl-NL" dirty="0"/>
            </a:br>
            <a:r>
              <a:rPr lang="nl-NL" dirty="0"/>
              <a:t>Resultaat: Een goedgekeurde RI&amp;E, die voldoet aan de wettelijke eisen</a:t>
            </a:r>
            <a:r>
              <a:rPr lang="nl-NL" dirty="0" smtClean="0"/>
              <a:t>.</a:t>
            </a:r>
          </a:p>
          <a:p>
            <a:endParaRPr lang="nl-NL" dirty="0"/>
          </a:p>
          <a:p>
            <a:r>
              <a:rPr lang="nl-NL" dirty="0"/>
              <a:t>Stap 5: Aan de slag: uitvoeren en evalueren van het Plan van Aanpak</a:t>
            </a:r>
            <a:br>
              <a:rPr lang="nl-NL" dirty="0"/>
            </a:br>
            <a:r>
              <a:rPr lang="nl-NL" dirty="0"/>
              <a:t>Resultaat: de maatregelen zijn ingevoerd.</a:t>
            </a:r>
          </a:p>
          <a:p>
            <a:endParaRPr lang="nl-NL" dirty="0"/>
          </a:p>
        </p:txBody>
      </p:sp>
    </p:spTree>
    <p:extLst>
      <p:ext uri="{BB962C8B-B14F-4D97-AF65-F5344CB8AC3E}">
        <p14:creationId xmlns:p14="http://schemas.microsoft.com/office/powerpoint/2010/main" val="2365024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Wie maakt </a:t>
            </a:r>
            <a:r>
              <a:rPr lang="nl-NL" dirty="0" smtClean="0"/>
              <a:t>een</a:t>
            </a:r>
            <a:r>
              <a:rPr lang="nl-NL" dirty="0" smtClean="0"/>
              <a:t> </a:t>
            </a:r>
            <a:r>
              <a:rPr lang="nl-NL" dirty="0" smtClean="0"/>
              <a:t>RI&amp;E</a:t>
            </a:r>
            <a:endParaRPr lang="nl-NL" dirty="0"/>
          </a:p>
        </p:txBody>
      </p:sp>
      <p:sp>
        <p:nvSpPr>
          <p:cNvPr id="3" name="Tijdelijke aanduiding voor inhoud 2"/>
          <p:cNvSpPr>
            <a:spLocks noGrp="1"/>
          </p:cNvSpPr>
          <p:nvPr>
            <p:ph idx="1"/>
          </p:nvPr>
        </p:nvSpPr>
        <p:spPr/>
        <p:txBody>
          <a:bodyPr/>
          <a:lstStyle/>
          <a:p>
            <a:r>
              <a:rPr lang="nl-NL" dirty="0" smtClean="0"/>
              <a:t>Preventiemedewerker (iemand die zich bezig houdt met veiligheid en gezondheid)</a:t>
            </a:r>
          </a:p>
          <a:p>
            <a:r>
              <a:rPr lang="nl-NL" dirty="0" smtClean="0"/>
              <a:t>Personeelslid</a:t>
            </a:r>
            <a:endParaRPr lang="nl-NL" dirty="0" smtClean="0"/>
          </a:p>
          <a:p>
            <a:r>
              <a:rPr lang="nl-NL" dirty="0" smtClean="0"/>
              <a:t>Arbodienst</a:t>
            </a:r>
          </a:p>
          <a:p>
            <a:endParaRPr lang="nl-NL" dirty="0"/>
          </a:p>
          <a:p>
            <a:r>
              <a:rPr lang="nl-NL" dirty="0" smtClean="0"/>
              <a:t>Moet getoetst worden door een gecertificeerde </a:t>
            </a:r>
            <a:r>
              <a:rPr lang="nl-NL" dirty="0" smtClean="0"/>
              <a:t>Arbo deskundige </a:t>
            </a:r>
            <a:r>
              <a:rPr lang="nl-NL" dirty="0" smtClean="0"/>
              <a:t>of arbodienst.</a:t>
            </a:r>
          </a:p>
          <a:p>
            <a:endParaRPr lang="nl-NL" dirty="0"/>
          </a:p>
          <a:p>
            <a:endParaRPr lang="nl-NL" dirty="0" smtClean="0"/>
          </a:p>
          <a:p>
            <a:endParaRPr lang="nl-NL" dirty="0"/>
          </a:p>
        </p:txBody>
      </p:sp>
    </p:spTree>
    <p:extLst>
      <p:ext uri="{BB962C8B-B14F-4D97-AF65-F5344CB8AC3E}">
        <p14:creationId xmlns:p14="http://schemas.microsoft.com/office/powerpoint/2010/main" val="1565473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Onderwerpen die bijvoorbeeld in een RI&amp;E beschreven staan:</a:t>
            </a:r>
            <a:br>
              <a:rPr lang="nl-NL" dirty="0"/>
            </a:br>
            <a:endParaRPr lang="nl-NL" dirty="0"/>
          </a:p>
        </p:txBody>
      </p:sp>
      <p:sp>
        <p:nvSpPr>
          <p:cNvPr id="3" name="Tijdelijke aanduiding voor inhoud 2"/>
          <p:cNvSpPr>
            <a:spLocks noGrp="1"/>
          </p:cNvSpPr>
          <p:nvPr>
            <p:ph idx="1"/>
          </p:nvPr>
        </p:nvSpPr>
        <p:spPr>
          <a:xfrm>
            <a:off x="457200" y="1600200"/>
            <a:ext cx="8229600" cy="4997152"/>
          </a:xfrm>
        </p:spPr>
        <p:txBody>
          <a:bodyPr>
            <a:normAutofit fontScale="70000" lnSpcReduction="20000"/>
          </a:bodyPr>
          <a:lstStyle/>
          <a:p>
            <a:r>
              <a:rPr lang="nl-NL" dirty="0" smtClean="0"/>
              <a:t>Zijn </a:t>
            </a:r>
            <a:r>
              <a:rPr lang="nl-NL" dirty="0"/>
              <a:t>er binnen het bedrijf gevaarlijke stoffen aanwezig die de gezondheid/veiligheid zouden kunnen schaden? Zo ja, welke? En is er wellicht sprake van blootstelling aan deze stoffen en zo ja, hoeveel</a:t>
            </a:r>
            <a:r>
              <a:rPr lang="nl-NL" dirty="0" smtClean="0"/>
              <a:t>?</a:t>
            </a:r>
          </a:p>
          <a:p>
            <a:endParaRPr lang="nl-NL" dirty="0"/>
          </a:p>
          <a:p>
            <a:r>
              <a:rPr lang="nl-NL" dirty="0"/>
              <a:t>Is er sprake van een kans op </a:t>
            </a:r>
            <a:r>
              <a:rPr lang="nl-NL" dirty="0" smtClean="0"/>
              <a:t>fysiek belasting? Hoe </a:t>
            </a:r>
            <a:r>
              <a:rPr lang="nl-NL" dirty="0"/>
              <a:t>groot is de fysieke belasting van uw werknemers</a:t>
            </a:r>
            <a:r>
              <a:rPr lang="nl-NL" dirty="0" smtClean="0"/>
              <a:t>?</a:t>
            </a:r>
          </a:p>
          <a:p>
            <a:endParaRPr lang="nl-NL" dirty="0"/>
          </a:p>
          <a:p>
            <a:r>
              <a:rPr lang="nl-NL" dirty="0"/>
              <a:t>Zou </a:t>
            </a:r>
            <a:r>
              <a:rPr lang="nl-NL" dirty="0" smtClean="0"/>
              <a:t>beeldschermwerk de </a:t>
            </a:r>
            <a:r>
              <a:rPr lang="nl-NL" dirty="0"/>
              <a:t>gezondheid van de werknemers kunnen beïnvloeden? Hoeveel beeldschermwerk doen de werknemers per dag</a:t>
            </a:r>
            <a:r>
              <a:rPr lang="nl-NL" dirty="0" smtClean="0"/>
              <a:t>?</a:t>
            </a:r>
          </a:p>
          <a:p>
            <a:endParaRPr lang="nl-NL" dirty="0"/>
          </a:p>
          <a:p>
            <a:r>
              <a:rPr lang="nl-NL" dirty="0"/>
              <a:t>Kan </a:t>
            </a:r>
            <a:r>
              <a:rPr lang="nl-NL" dirty="0" smtClean="0"/>
              <a:t>het lawaai leiden </a:t>
            </a:r>
            <a:r>
              <a:rPr lang="nl-NL" dirty="0"/>
              <a:t>tot een gevaarlijke/ongezonde situatie</a:t>
            </a:r>
            <a:r>
              <a:rPr lang="nl-NL" dirty="0" smtClean="0"/>
              <a:t>?</a:t>
            </a:r>
          </a:p>
          <a:p>
            <a:endParaRPr lang="nl-NL" dirty="0"/>
          </a:p>
          <a:p>
            <a:r>
              <a:rPr lang="nl-NL" dirty="0"/>
              <a:t>Heeft het bedrijf de geschikte </a:t>
            </a:r>
            <a:r>
              <a:rPr lang="nl-NL" dirty="0" smtClean="0"/>
              <a:t>arbeidsmiddelen?</a:t>
            </a:r>
            <a:endParaRPr lang="nl-NL" dirty="0"/>
          </a:p>
          <a:p>
            <a:endParaRPr lang="nl-NL" dirty="0"/>
          </a:p>
        </p:txBody>
      </p:sp>
    </p:spTree>
    <p:extLst>
      <p:ext uri="{BB962C8B-B14F-4D97-AF65-F5344CB8AC3E}">
        <p14:creationId xmlns:p14="http://schemas.microsoft.com/office/powerpoint/2010/main" val="428328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16632" y="116632"/>
            <a:ext cx="8229600" cy="1143000"/>
          </a:xfrm>
        </p:spPr>
        <p:txBody>
          <a:bodyPr/>
          <a:lstStyle/>
          <a:p>
            <a:r>
              <a:rPr lang="nl-NL" dirty="0" smtClean="0"/>
              <a:t>Voorbeeld</a:t>
            </a:r>
            <a:endParaRPr lang="nl-NL"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8572"/>
          <a:stretch/>
        </p:blipFill>
        <p:spPr bwMode="auto">
          <a:xfrm>
            <a:off x="971600" y="1124744"/>
            <a:ext cx="7406652" cy="5622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8742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Arbobeleid</a:t>
            </a:r>
            <a:endParaRPr lang="nl-NL" dirty="0"/>
          </a:p>
        </p:txBody>
      </p:sp>
      <p:sp>
        <p:nvSpPr>
          <p:cNvPr id="3" name="Tijdelijke aanduiding voor inhoud 2"/>
          <p:cNvSpPr>
            <a:spLocks noGrp="1"/>
          </p:cNvSpPr>
          <p:nvPr>
            <p:ph idx="1"/>
          </p:nvPr>
        </p:nvSpPr>
        <p:spPr/>
        <p:txBody>
          <a:bodyPr/>
          <a:lstStyle/>
          <a:p>
            <a:pPr marL="0" indent="0">
              <a:buNone/>
            </a:pPr>
            <a:r>
              <a:rPr lang="nl-NL" dirty="0" smtClean="0"/>
              <a:t>In </a:t>
            </a:r>
            <a:r>
              <a:rPr lang="nl-NL" dirty="0"/>
              <a:t>de Arbowet staat dat de werkgever verplicht is om een goed </a:t>
            </a:r>
            <a:r>
              <a:rPr lang="nl-NL" i="1" dirty="0"/>
              <a:t>arbobeleid</a:t>
            </a:r>
            <a:r>
              <a:rPr lang="nl-NL" dirty="0"/>
              <a:t> te voeren, zodat de werknemers in een veilige en gezonde omgeving hun werk kunnen doen</a:t>
            </a:r>
            <a:r>
              <a:rPr lang="nl-NL" dirty="0" smtClean="0"/>
              <a:t>.</a:t>
            </a:r>
          </a:p>
          <a:p>
            <a:pPr marL="0" indent="0">
              <a:buNone/>
            </a:pPr>
            <a:r>
              <a:rPr lang="nl-NL" dirty="0" smtClean="0"/>
              <a:t>Daarom voeren ze een RI&amp;E uit.</a:t>
            </a:r>
            <a:endParaRPr lang="nl-NL" dirty="0"/>
          </a:p>
        </p:txBody>
      </p:sp>
    </p:spTree>
    <p:extLst>
      <p:ext uri="{BB962C8B-B14F-4D97-AF65-F5344CB8AC3E}">
        <p14:creationId xmlns:p14="http://schemas.microsoft.com/office/powerpoint/2010/main" val="3394638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Arbo</a:t>
            </a:r>
            <a:endParaRPr lang="nl-NL" dirty="0"/>
          </a:p>
        </p:txBody>
      </p:sp>
      <p:sp>
        <p:nvSpPr>
          <p:cNvPr id="3" name="Tijdelijke aanduiding voor inhoud 2"/>
          <p:cNvSpPr>
            <a:spLocks noGrp="1"/>
          </p:cNvSpPr>
          <p:nvPr>
            <p:ph idx="1"/>
          </p:nvPr>
        </p:nvSpPr>
        <p:spPr/>
        <p:txBody>
          <a:bodyPr>
            <a:normAutofit fontScale="47500" lnSpcReduction="20000"/>
          </a:bodyPr>
          <a:lstStyle/>
          <a:p>
            <a:r>
              <a:rPr lang="nl-NL" dirty="0" smtClean="0"/>
              <a:t>Arbeidsomstandigheden </a:t>
            </a:r>
            <a:r>
              <a:rPr lang="nl-NL" dirty="0" smtClean="0">
                <a:sym typeface="Wingdings" pitchFamily="2" charset="2"/>
              </a:rPr>
              <a:t> wat zijn de omstandigheden waarin jij je werk verricht?</a:t>
            </a:r>
          </a:p>
          <a:p>
            <a:endParaRPr lang="nl-NL" dirty="0">
              <a:sym typeface="Wingdings" pitchFamily="2" charset="2"/>
            </a:endParaRPr>
          </a:p>
          <a:p>
            <a:r>
              <a:rPr lang="nl-NL" sz="3400" dirty="0"/>
              <a:t>De overheid legt </a:t>
            </a:r>
            <a:r>
              <a:rPr lang="nl-NL" sz="3400" dirty="0" smtClean="0"/>
              <a:t>de arbeidsomstandigheden vast in drie niveaus:</a:t>
            </a:r>
          </a:p>
          <a:p>
            <a:endParaRPr lang="nl-NL" sz="3400" dirty="0" smtClean="0"/>
          </a:p>
          <a:p>
            <a:r>
              <a:rPr lang="nl-NL" sz="3400" b="1" dirty="0" smtClean="0"/>
              <a:t>Arbowet</a:t>
            </a:r>
            <a:r>
              <a:rPr lang="nl-NL" sz="3400" dirty="0" smtClean="0"/>
              <a:t> </a:t>
            </a:r>
            <a:r>
              <a:rPr lang="nl-NL" sz="3400" dirty="0"/>
              <a:t> De Arbowet vormt de basis van de </a:t>
            </a:r>
            <a:r>
              <a:rPr lang="nl-NL" sz="3400" dirty="0" err="1"/>
              <a:t>arbowetgeving</a:t>
            </a:r>
            <a:r>
              <a:rPr lang="nl-NL" sz="3400" dirty="0"/>
              <a:t>. Hierin staan de algemene bepalingen die gelden voor alle plekken waar arbeid wordt verricht (dus ook voor verenigingen en stichtingen</a:t>
            </a:r>
            <a:r>
              <a:rPr lang="nl-NL" sz="3400" dirty="0" smtClean="0"/>
              <a:t>).</a:t>
            </a:r>
          </a:p>
          <a:p>
            <a:endParaRPr lang="nl-NL" sz="3400" dirty="0" smtClean="0"/>
          </a:p>
          <a:p>
            <a:r>
              <a:rPr lang="nl-NL" sz="3400" b="1" dirty="0" smtClean="0"/>
              <a:t>Arbobesluit </a:t>
            </a:r>
            <a:r>
              <a:rPr lang="nl-NL" sz="3400" dirty="0"/>
              <a:t>Het Arbobesluit is een uitwerking van de Arbowet. Hierin staan de regels waar zowel werkgever als werknemer zich aan moeten houden om arbeidsrisico's tegen te gaan</a:t>
            </a:r>
            <a:r>
              <a:rPr lang="nl-NL" sz="3400" dirty="0" smtClean="0"/>
              <a:t>.</a:t>
            </a:r>
          </a:p>
          <a:p>
            <a:endParaRPr lang="nl-NL" sz="3400" b="1" dirty="0" smtClean="0"/>
          </a:p>
          <a:p>
            <a:r>
              <a:rPr lang="nl-NL" sz="3400" b="1" dirty="0" smtClean="0"/>
              <a:t>Arboregeling </a:t>
            </a:r>
            <a:r>
              <a:rPr lang="nl-NL" sz="3400" dirty="0"/>
              <a:t> De Arboregeling is weer een verdere uitwerking van het Arbobesluit. Het gaat hierbij om concrete voorschriften. Bijvoorbeeld de eisen waar arbeidsmiddelen aan moeten voldoen of hoe een arbodienst zijn wettelijke taken exact moet uitvoeren.</a:t>
            </a:r>
            <a:endParaRPr lang="nl-NL" sz="3400" b="1" dirty="0" smtClean="0"/>
          </a:p>
          <a:p>
            <a:endParaRPr lang="nl-NL" sz="3400" dirty="0"/>
          </a:p>
          <a:p>
            <a:endParaRPr lang="nl-NL" sz="3400" dirty="0" smtClean="0"/>
          </a:p>
          <a:p>
            <a:r>
              <a:rPr lang="nl-NL" sz="3400" dirty="0" smtClean="0"/>
              <a:t>In een </a:t>
            </a:r>
            <a:r>
              <a:rPr lang="nl-NL" sz="3400" dirty="0" err="1" smtClean="0"/>
              <a:t>arbocatalogus</a:t>
            </a:r>
            <a:r>
              <a:rPr lang="nl-NL" sz="3400" dirty="0" smtClean="0"/>
              <a:t> spreken </a:t>
            </a:r>
            <a:r>
              <a:rPr lang="nl-NL" sz="3400" dirty="0"/>
              <a:t>werkgevers en werknemers samen af hoe zij de doelen van de overheid bereiken. Een </a:t>
            </a:r>
            <a:r>
              <a:rPr lang="nl-NL" sz="3400" dirty="0" err="1"/>
              <a:t>arbocatalogus</a:t>
            </a:r>
            <a:r>
              <a:rPr lang="nl-NL" sz="3400" dirty="0"/>
              <a:t> kan voor één bedrijf gelden, maar ook voor een hele sector</a:t>
            </a:r>
          </a:p>
        </p:txBody>
      </p:sp>
    </p:spTree>
    <p:extLst>
      <p:ext uri="{BB962C8B-B14F-4D97-AF65-F5344CB8AC3E}">
        <p14:creationId xmlns:p14="http://schemas.microsoft.com/office/powerpoint/2010/main" val="3750565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CAO</a:t>
            </a:r>
            <a:endParaRPr lang="nl-NL" dirty="0"/>
          </a:p>
        </p:txBody>
      </p:sp>
      <p:sp>
        <p:nvSpPr>
          <p:cNvPr id="3" name="Tijdelijke aanduiding voor inhoud 2"/>
          <p:cNvSpPr>
            <a:spLocks noGrp="1"/>
          </p:cNvSpPr>
          <p:nvPr>
            <p:ph idx="1"/>
          </p:nvPr>
        </p:nvSpPr>
        <p:spPr/>
        <p:txBody>
          <a:bodyPr>
            <a:normAutofit fontScale="85000" lnSpcReduction="20000"/>
          </a:bodyPr>
          <a:lstStyle/>
          <a:p>
            <a:r>
              <a:rPr lang="nl-NL" dirty="0"/>
              <a:t>Een cao (collectieve arbeidsovereenkomst) is een soort contract waarin afspraken staan die wij als vakbond voor jou en je collega’s hebben gemaakt met werkgevers. Dit zijn afspraken over je</a:t>
            </a:r>
            <a:r>
              <a:rPr lang="nl-NL" dirty="0" smtClean="0"/>
              <a:t>:</a:t>
            </a:r>
          </a:p>
          <a:p>
            <a:endParaRPr lang="nl-NL" dirty="0"/>
          </a:p>
          <a:p>
            <a:r>
              <a:rPr lang="nl-NL" dirty="0"/>
              <a:t>loon</a:t>
            </a:r>
          </a:p>
          <a:p>
            <a:r>
              <a:rPr lang="nl-NL" dirty="0"/>
              <a:t>werktijden</a:t>
            </a:r>
          </a:p>
          <a:p>
            <a:r>
              <a:rPr lang="nl-NL" dirty="0"/>
              <a:t>toeslagen</a:t>
            </a:r>
          </a:p>
          <a:p>
            <a:r>
              <a:rPr lang="nl-NL" dirty="0"/>
              <a:t>vakantie</a:t>
            </a:r>
          </a:p>
          <a:p>
            <a:r>
              <a:rPr lang="nl-NL" dirty="0"/>
              <a:t>scholing</a:t>
            </a:r>
          </a:p>
          <a:p>
            <a:r>
              <a:rPr lang="nl-NL" dirty="0"/>
              <a:t>pensioen</a:t>
            </a:r>
          </a:p>
          <a:p>
            <a:endParaRPr lang="nl-NL" dirty="0"/>
          </a:p>
        </p:txBody>
      </p:sp>
    </p:spTree>
    <p:extLst>
      <p:ext uri="{BB962C8B-B14F-4D97-AF65-F5344CB8AC3E}">
        <p14:creationId xmlns:p14="http://schemas.microsoft.com/office/powerpoint/2010/main" val="1301948890"/>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316</Words>
  <Application>Microsoft Office PowerPoint</Application>
  <PresentationFormat>Diavoorstelling (4:3)</PresentationFormat>
  <Paragraphs>60</Paragraphs>
  <Slides>9</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9</vt:i4>
      </vt:variant>
    </vt:vector>
  </HeadingPairs>
  <TitlesOfParts>
    <vt:vector size="13" baseType="lpstr">
      <vt:lpstr>Arial</vt:lpstr>
      <vt:lpstr>Calibri</vt:lpstr>
      <vt:lpstr>Wingdings</vt:lpstr>
      <vt:lpstr>Kantoorthema</vt:lpstr>
      <vt:lpstr>Risico Inventarisatie &amp; Evaluatie</vt:lpstr>
      <vt:lpstr>Wat is een RI&amp;E</vt:lpstr>
      <vt:lpstr>De uitvoering</vt:lpstr>
      <vt:lpstr>Wie maakt een RI&amp;E</vt:lpstr>
      <vt:lpstr>Onderwerpen die bijvoorbeeld in een RI&amp;E beschreven staan: </vt:lpstr>
      <vt:lpstr>Voorbeeld</vt:lpstr>
      <vt:lpstr>Arbobeleid</vt:lpstr>
      <vt:lpstr>Arbo</vt:lpstr>
      <vt:lpstr>CAO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Risico Inventarisatie &amp; Evaluatie</dc:title>
  <dc:creator>admin</dc:creator>
  <cp:lastModifiedBy>Regien Mendel - ten Napel</cp:lastModifiedBy>
  <cp:revision>11</cp:revision>
  <dcterms:created xsi:type="dcterms:W3CDTF">2018-03-07T19:15:28Z</dcterms:created>
  <dcterms:modified xsi:type="dcterms:W3CDTF">2018-05-22T13:14:52Z</dcterms:modified>
</cp:coreProperties>
</file>